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lear Sans Regular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3" d="100"/>
          <a:sy n="33" d="100"/>
        </p:scale>
        <p:origin x="73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C_ELC\Documents\Accenture_project_clean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C_ELC\Documents\Accenture_project_clean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C_ELC\Documents\Accenture_project_clean_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Top 5</a:t>
            </a:r>
            <a:r>
              <a:rPr lang="en-US" baseline="0"/>
              <a:t> Content Categories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K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and summary'!$H$3</c:f>
              <c:strCache>
                <c:ptCount val="1"/>
                <c:pt idx="0">
                  <c:v>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'pivot table and summary'!$F$4:$F$8</c:f>
              <c:strCache>
                <c:ptCount val="5"/>
                <c:pt idx="0">
                  <c:v>culture</c:v>
                </c:pt>
                <c:pt idx="1">
                  <c:v>healthy eating</c:v>
                </c:pt>
                <c:pt idx="2">
                  <c:v>travel</c:v>
                </c:pt>
                <c:pt idx="3">
                  <c:v>technology</c:v>
                </c:pt>
                <c:pt idx="4">
                  <c:v>science</c:v>
                </c:pt>
              </c:strCache>
            </c:strRef>
          </c:cat>
          <c:val>
            <c:numRef>
              <c:f>'pivot table and summary'!$H$4:$H$8</c:f>
              <c:numCache>
                <c:formatCode>General</c:formatCode>
                <c:ptCount val="5"/>
                <c:pt idx="0">
                  <c:v>73291</c:v>
                </c:pt>
                <c:pt idx="1">
                  <c:v>69548</c:v>
                </c:pt>
                <c:pt idx="2">
                  <c:v>67917</c:v>
                </c:pt>
                <c:pt idx="3">
                  <c:v>67542</c:v>
                </c:pt>
                <c:pt idx="4">
                  <c:v>64421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1D-4711-9C13-18D4387A20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560912"/>
        <c:axId val="15475440"/>
      </c:barChart>
      <c:catAx>
        <c:axId val="1356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E"/>
          </a:p>
        </c:txPr>
        <c:crossAx val="15475440"/>
        <c:crosses val="autoZero"/>
        <c:auto val="0"/>
        <c:lblAlgn val="ctr"/>
        <c:lblOffset val="100"/>
        <c:noMultiLvlLbl val="0"/>
      </c:catAx>
      <c:valAx>
        <c:axId val="15475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E"/>
          </a:p>
        </c:txPr>
        <c:crossAx val="1356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K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[Accenture_project_clean_data.xlsx]Sheet5!PivotTable6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/>
              <a:t>CONTENT</a:t>
            </a:r>
            <a:r>
              <a:rPr lang="en-US" sz="2800" b="1" baseline="0" dirty="0"/>
              <a:t> TYPES FOR TOP 5 CATEGORIES</a:t>
            </a:r>
            <a:endParaRPr lang="en-US" sz="2800" b="1" dirty="0"/>
          </a:p>
        </c:rich>
      </c:tx>
      <c:layout>
        <c:manualLayout>
          <c:xMode val="edge"/>
          <c:yMode val="edge"/>
          <c:x val="0.23015151515151516"/>
          <c:y val="5.26315789473684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E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4.9194794706605732E-2"/>
          <c:y val="0.13700000000000001"/>
          <c:w val="0.89089064478828262"/>
          <c:h val="0.695985495234148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Sheet5!$B$5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Sheet5!$A$6:$A$10</c:f>
              <c:strCache>
                <c:ptCount val="4"/>
                <c:pt idx="0">
                  <c:v>audio</c:v>
                </c:pt>
                <c:pt idx="1">
                  <c:v>GIF</c:v>
                </c:pt>
                <c:pt idx="2">
                  <c:v>photo</c:v>
                </c:pt>
                <c:pt idx="3">
                  <c:v>video</c:v>
                </c:pt>
              </c:strCache>
            </c:strRef>
          </c:cat>
          <c:val>
            <c:numRef>
              <c:f>Sheet5!$B$6:$B$10</c:f>
              <c:numCache>
                <c:formatCode>General</c:formatCode>
                <c:ptCount val="4"/>
                <c:pt idx="0">
                  <c:v>220264</c:v>
                </c:pt>
                <c:pt idx="1">
                  <c:v>249154</c:v>
                </c:pt>
                <c:pt idx="2">
                  <c:v>248689</c:v>
                </c:pt>
                <c:pt idx="3">
                  <c:v>251104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16-4727-B002-14A392F7B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314000"/>
        <c:axId val="78301360"/>
      </c:barChart>
      <c:catAx>
        <c:axId val="78314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E"/>
          </a:p>
        </c:txPr>
        <c:crossAx val="78301360"/>
        <c:crosses val="autoZero"/>
        <c:auto val="1"/>
        <c:lblAlgn val="ctr"/>
        <c:lblOffset val="100"/>
        <c:noMultiLvlLbl val="0"/>
      </c:catAx>
      <c:valAx>
        <c:axId val="7830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E"/>
          </a:p>
        </c:txPr>
        <c:crossAx val="78314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[Accenture_project_clean_data.xlsx]clean merged data!PivotTable4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/>
              <a:t>COUNT</a:t>
            </a:r>
            <a:r>
              <a:rPr lang="en-US" sz="3600" baseline="0" dirty="0"/>
              <a:t> OF CATEGORY PER MONTH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E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8.7744512058468449E-2"/>
          <c:y val="0.14804140248257597"/>
          <c:w val="0.81241411984082124"/>
          <c:h val="0.70814215901009125"/>
        </c:manualLayout>
      </c:layout>
      <c:lineChart>
        <c:grouping val="standard"/>
        <c:varyColors val="0"/>
        <c:ser>
          <c:idx val="0"/>
          <c:order val="0"/>
          <c:tx>
            <c:strRef>
              <c:f>'clean merged data'!$L$6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'clean merged data'!$K$7:$K$19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'clean merged data'!$L$7:$L$19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02-4259-ABC9-7B34D054C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3159776"/>
        <c:axId val="286451904"/>
      </c:lineChart>
      <c:catAx>
        <c:axId val="27315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E"/>
          </a:p>
        </c:txPr>
        <c:crossAx val="286451904"/>
        <c:crosses val="autoZero"/>
        <c:auto val="1"/>
        <c:lblAlgn val="ctr"/>
        <c:lblOffset val="100"/>
        <c:noMultiLvlLbl val="0"/>
      </c:catAx>
      <c:valAx>
        <c:axId val="28645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E"/>
          </a:p>
        </c:txPr>
        <c:crossAx val="273159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629400" y="571500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4081214" y="6140381"/>
            <a:ext cx="12313517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 Analysis of Content categories – Social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7E1179-E488-467B-AAFD-B31A67EBCF7A}"/>
              </a:ext>
            </a:extLst>
          </p:cNvPr>
          <p:cNvSpPr txBox="1"/>
          <p:nvPr/>
        </p:nvSpPr>
        <p:spPr>
          <a:xfrm>
            <a:off x="10972800" y="1580430"/>
            <a:ext cx="64770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There are 16 unique categories of contents. </a:t>
            </a:r>
          </a:p>
          <a:p>
            <a:pPr marL="342900" indent="-342900">
              <a:buAutoNum type="arabicPeriod"/>
            </a:pPr>
            <a:r>
              <a:rPr lang="en-US" sz="3600" dirty="0"/>
              <a:t>The most popular category is Culture content with 8534 reactions.</a:t>
            </a:r>
          </a:p>
          <a:p>
            <a:pPr marL="342900" indent="-342900">
              <a:buAutoNum type="arabicPeriod"/>
            </a:pPr>
            <a:r>
              <a:rPr lang="en-US" sz="3600" dirty="0"/>
              <a:t>Cumulatively, most posts are made in the month of May</a:t>
            </a:r>
          </a:p>
          <a:p>
            <a:pPr marL="342900" indent="-342900">
              <a:buAutoNum type="arabicPeriod"/>
            </a:pPr>
            <a:r>
              <a:rPr lang="en-US" sz="3600" dirty="0"/>
              <a:t>Out of 969, 211 sentiment score, 84.55% were positive, 8.57% were neutral while 6.8% were negative.</a:t>
            </a:r>
          </a:p>
          <a:p>
            <a:pPr marL="342900" indent="-342900">
              <a:buAutoNum type="arabicPeriod"/>
            </a:pPr>
            <a:r>
              <a:rPr lang="en-US" sz="3600" dirty="0"/>
              <a:t>The top five categories of content are Culture, Healthy eating, travel, technology and science.</a:t>
            </a:r>
            <a:endParaRPr lang="en-KE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29291" y="1028700"/>
            <a:ext cx="14643233" cy="5705722"/>
            <a:chOff x="-22242" y="0"/>
            <a:chExt cx="11586833" cy="263022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22242" y="820737"/>
              <a:ext cx="11564591" cy="180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6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60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6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60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6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</a:t>
              </a:r>
              <a:r>
                <a:rPr lang="en-US" sz="6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Analytics</a:t>
              </a:r>
              <a:r>
                <a:rPr lang="en-US" sz="6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 team</a:t>
              </a:r>
            </a:p>
            <a:p>
              <a:pPr>
                <a:lnSpc>
                  <a:spcPts val="2660"/>
                </a:lnSpc>
              </a:pPr>
              <a:endParaRPr lang="en-US" sz="60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6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60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6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60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6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483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7F21EB-36EE-4EFC-873F-FBB35BC88D0C}"/>
              </a:ext>
            </a:extLst>
          </p:cNvPr>
          <p:cNvSpPr txBox="1"/>
          <p:nvPr/>
        </p:nvSpPr>
        <p:spPr>
          <a:xfrm>
            <a:off x="8436952" y="2224407"/>
            <a:ext cx="741264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The project seeks to analyze the data set provided with view to understanding the content performance of the Social Buzz.</a:t>
            </a:r>
          </a:p>
          <a:p>
            <a:pPr marL="571500" indent="-571500">
              <a:buFontTx/>
              <a:buChar char="-"/>
            </a:pPr>
            <a:r>
              <a:rPr lang="en-US" sz="4400" dirty="0"/>
              <a:t>Audit of big data practice</a:t>
            </a:r>
          </a:p>
          <a:p>
            <a:pPr marL="571500" indent="-571500">
              <a:buFontTx/>
              <a:buChar char="-"/>
            </a:pPr>
            <a:r>
              <a:rPr lang="en-US" sz="4400" dirty="0"/>
              <a:t>Recommendation for a successful IPO</a:t>
            </a:r>
          </a:p>
          <a:p>
            <a:pPr marL="571500" indent="-571500">
              <a:buFontTx/>
              <a:buChar char="-"/>
            </a:pPr>
            <a:r>
              <a:rPr lang="en-US" sz="4400" dirty="0"/>
              <a:t>Analysis of top 5 content categories</a:t>
            </a:r>
          </a:p>
          <a:p>
            <a:endParaRPr lang="en-KE" sz="4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02599" y="1409029"/>
            <a:ext cx="5786869" cy="738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u="sng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Huge amount of data collected posing the challenge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24808" y="62602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118805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8161" y="6850721"/>
            <a:ext cx="2187334" cy="2123082"/>
            <a:chOff x="-23042" y="66269"/>
            <a:chExt cx="6542158" cy="6349987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8D9A27-9AE9-4C53-969A-A5E36B1E96B5}"/>
              </a:ext>
            </a:extLst>
          </p:cNvPr>
          <p:cNvSpPr txBox="1"/>
          <p:nvPr/>
        </p:nvSpPr>
        <p:spPr>
          <a:xfrm>
            <a:off x="13975418" y="1709720"/>
            <a:ext cx="2899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ANDREW FLEMING</a:t>
            </a:r>
          </a:p>
          <a:p>
            <a:r>
              <a:rPr lang="en-US" dirty="0"/>
              <a:t>CHIEF TECHNICAL ARCHITECT</a:t>
            </a:r>
            <a:endParaRPr lang="en-K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74104-A84B-461E-A933-2702E0A756B7}"/>
              </a:ext>
            </a:extLst>
          </p:cNvPr>
          <p:cNvSpPr txBox="1"/>
          <p:nvPr/>
        </p:nvSpPr>
        <p:spPr>
          <a:xfrm>
            <a:off x="14167615" y="4961740"/>
            <a:ext cx="2899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MARCUS RAMPTON</a:t>
            </a:r>
          </a:p>
          <a:p>
            <a:r>
              <a:rPr lang="en-US" dirty="0"/>
              <a:t>SENIOR PRINCIPLE</a:t>
            </a:r>
            <a:endParaRPr lang="en-K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56CE54-4025-43C1-AC0A-42FFBC77D991}"/>
              </a:ext>
            </a:extLst>
          </p:cNvPr>
          <p:cNvSpPr txBox="1"/>
          <p:nvPr/>
        </p:nvSpPr>
        <p:spPr>
          <a:xfrm>
            <a:off x="14167615" y="8035742"/>
            <a:ext cx="27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ANTONY ONIALA</a:t>
            </a:r>
          </a:p>
          <a:p>
            <a:r>
              <a:rPr lang="en-US" dirty="0"/>
              <a:t>DATA ANALYST</a:t>
            </a:r>
            <a:endParaRPr lang="en-K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2" y="902698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080" y="5866128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344803" y="93527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43421" y="8243914"/>
            <a:ext cx="14356403" cy="854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4800" spc="-64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Presentation of findings to team members for views and improvements.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054B320D-FA57-4B57-ABAF-8479F4E506F3}"/>
              </a:ext>
            </a:extLst>
          </p:cNvPr>
          <p:cNvSpPr txBox="1"/>
          <p:nvPr/>
        </p:nvSpPr>
        <p:spPr>
          <a:xfrm>
            <a:off x="4416738" y="2819699"/>
            <a:ext cx="14356403" cy="854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4800" spc="-64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 Prepared and processed the  relevant data sets  in excel to make it clean.</a:t>
            </a:r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2233A13C-2E97-4B09-BC4B-1AF9A5162CA7}"/>
              </a:ext>
            </a:extLst>
          </p:cNvPr>
          <p:cNvSpPr txBox="1"/>
          <p:nvPr/>
        </p:nvSpPr>
        <p:spPr>
          <a:xfrm>
            <a:off x="5820710" y="4534250"/>
            <a:ext cx="14356403" cy="854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4800" spc="-64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Analyzed the data in excel using  VLOOKUP and other Advanced functions</a:t>
            </a: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D09AA81E-F00B-4240-AC8D-B80F82DFD5EB}"/>
              </a:ext>
            </a:extLst>
          </p:cNvPr>
          <p:cNvSpPr txBox="1"/>
          <p:nvPr/>
        </p:nvSpPr>
        <p:spPr>
          <a:xfrm>
            <a:off x="8023010" y="6049467"/>
            <a:ext cx="6629400" cy="854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4800" spc="-64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 Visualized the  data using Excel .</a:t>
            </a:r>
          </a:p>
        </p:txBody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F413E20C-CAE0-4EBB-A34F-5D694E85D4C2}"/>
              </a:ext>
            </a:extLst>
          </p:cNvPr>
          <p:cNvSpPr txBox="1"/>
          <p:nvPr/>
        </p:nvSpPr>
        <p:spPr>
          <a:xfrm>
            <a:off x="2783345" y="1477033"/>
            <a:ext cx="14356403" cy="854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4800" spc="-64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Asked  relevant  questions  to  define  the  problem  and  set  deliverable.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63A6001-F248-45C5-95A9-0771AB7B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8302720"/>
              </p:ext>
            </p:extLst>
          </p:nvPr>
        </p:nvGraphicFramePr>
        <p:xfrm>
          <a:off x="4343401" y="1333500"/>
          <a:ext cx="1129916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EBCAF9B0-B3DE-4784-93AA-73E6B8F779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6023846"/>
              </p:ext>
            </p:extLst>
          </p:nvPr>
        </p:nvGraphicFramePr>
        <p:xfrm>
          <a:off x="3009101" y="2019300"/>
          <a:ext cx="13506145" cy="723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507EA9E-2C7E-45F8-91AE-2CBBFE9FA4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2805938"/>
              </p:ext>
            </p:extLst>
          </p:nvPr>
        </p:nvGraphicFramePr>
        <p:xfrm>
          <a:off x="2573769" y="1591026"/>
          <a:ext cx="14483846" cy="6560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</TotalTime>
  <Words>262</Words>
  <Application>Microsoft Office PowerPoint</Application>
  <PresentationFormat>Custom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Clear Sans Regular Bold</vt:lpstr>
      <vt:lpstr>Calibri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Mr. Antony Ochieng Oniala</cp:lastModifiedBy>
  <cp:revision>22</cp:revision>
  <dcterms:created xsi:type="dcterms:W3CDTF">2006-08-16T00:00:00Z</dcterms:created>
  <dcterms:modified xsi:type="dcterms:W3CDTF">2023-09-12T22:17:28Z</dcterms:modified>
  <dc:identifier>DAEhDyfaYKE</dc:identifier>
</cp:coreProperties>
</file>